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257" r:id="rId3"/>
    <p:sldId id="283" r:id="rId4"/>
    <p:sldId id="284" r:id="rId5"/>
    <p:sldId id="285" r:id="rId6"/>
    <p:sldId id="286" r:id="rId7"/>
    <p:sldId id="258" r:id="rId8"/>
    <p:sldId id="260" r:id="rId9"/>
    <p:sldId id="259" r:id="rId10"/>
    <p:sldId id="261" r:id="rId11"/>
    <p:sldId id="262" r:id="rId12"/>
    <p:sldId id="263" r:id="rId13"/>
    <p:sldId id="265" r:id="rId14"/>
    <p:sldId id="264" r:id="rId15"/>
    <p:sldId id="267" r:id="rId16"/>
    <p:sldId id="266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8" r:id="rId25"/>
    <p:sldId id="279" r:id="rId26"/>
    <p:sldId id="280" r:id="rId27"/>
    <p:sldId id="281" r:id="rId28"/>
    <p:sldId id="282" r:id="rId29"/>
    <p:sldId id="275" r:id="rId30"/>
    <p:sldId id="276" r:id="rId31"/>
    <p:sldId id="277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7817" autoAdjust="0"/>
    <p:restoredTop sz="94674"/>
  </p:normalViewPr>
  <p:slideViewPr>
    <p:cSldViewPr snapToGrid="0" snapToObjects="1">
      <p:cViewPr varScale="1">
        <p:scale>
          <a:sx n="72" d="100"/>
          <a:sy n="72" d="100"/>
        </p:scale>
        <p:origin x="9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3F7448-0996-DE4A-8449-46C109BD832D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CA78E-DD74-3C42-8E88-52966FC8F99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6687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.png>
</file>

<file path=ppt/media/image10.png>
</file>

<file path=ppt/media/image11.png>
</file>

<file path=ppt/media/image110.png>
</file>

<file path=ppt/media/image1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50.png>
</file>

<file path=ppt/media/image3.png>
</file>

<file path=ppt/media/image30.png>
</file>

<file path=ppt/media/image4.png>
</file>

<file path=ppt/media/image5.jpg>
</file>

<file path=ppt/media/image5.png>
</file>

<file path=ppt/media/image6.jpg>
</file>

<file path=ppt/media/image6.png>
</file>

<file path=ppt/media/image7.jpg>
</file>

<file path=ppt/media/image7.png>
</file>

<file path=ppt/media/image8.jpg>
</file>

<file path=ppt/media/image8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6C36BE-3BB3-7B48-BF36-C6127DD37055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E5F90-8988-E749-83B4-83CE9C8B9ED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8033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0043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4780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889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9525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93463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9792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685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9769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4503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07398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395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5162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3671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636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FE5F90-8988-E749-83B4-83CE9C8B9ED3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7358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47079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340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30311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mbria Math" charset="0"/>
                <a:ea typeface="Cambria Math" charset="0"/>
                <a:cs typeface="Cambria Math" charset="0"/>
              </a:defRPr>
            </a:lvl1pPr>
            <a:lvl2pPr>
              <a:defRPr>
                <a:latin typeface="Cambria Math" charset="0"/>
                <a:ea typeface="Cambria Math" charset="0"/>
                <a:cs typeface="Cambria Math" charset="0"/>
              </a:defRPr>
            </a:lvl2pPr>
            <a:lvl3pPr>
              <a:defRPr>
                <a:latin typeface="Cambria Math" charset="0"/>
                <a:ea typeface="Cambria Math" charset="0"/>
                <a:cs typeface="Cambria Math" charset="0"/>
              </a:defRPr>
            </a:lvl3pPr>
            <a:lvl4pPr>
              <a:defRPr>
                <a:latin typeface="Cambria Math" charset="0"/>
                <a:ea typeface="Cambria Math" charset="0"/>
                <a:cs typeface="Cambria Math" charset="0"/>
              </a:defRPr>
            </a:lvl4pPr>
            <a:lvl5pPr>
              <a:defRPr>
                <a:latin typeface="Cambria Math" charset="0"/>
                <a:ea typeface="Cambria Math" charset="0"/>
                <a:cs typeface="Cambria Math" charset="0"/>
              </a:defRPr>
            </a:lvl5pPr>
          </a:lstStyle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3377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738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699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54298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4408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6257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81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3627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 smtClean="0"/>
              <a:t>单击此处编辑母版标题样式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 smtClean="0"/>
              <a:t>单击此处编辑母版文本样式</a:t>
            </a:r>
          </a:p>
          <a:p>
            <a:pPr lvl="1"/>
            <a:r>
              <a:rPr kumimoji="1" lang="zh-CN" altLang="en-US" dirty="0" smtClean="0"/>
              <a:t>二级</a:t>
            </a:r>
          </a:p>
          <a:p>
            <a:pPr lvl="2"/>
            <a:r>
              <a:rPr kumimoji="1" lang="zh-CN" altLang="en-US" dirty="0" smtClean="0"/>
              <a:t>三级</a:t>
            </a:r>
          </a:p>
          <a:p>
            <a:pPr lvl="3"/>
            <a:r>
              <a:rPr kumimoji="1" lang="zh-CN" altLang="en-US" dirty="0" smtClean="0"/>
              <a:t>四级</a:t>
            </a:r>
          </a:p>
          <a:p>
            <a:pPr lvl="4"/>
            <a:r>
              <a:rPr kumimoji="1" lang="zh-CN" altLang="en-US" dirty="0" smtClean="0"/>
              <a:t>五级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C331C-5A6A-0740-84BA-659319E09033}" type="datetimeFigureOut">
              <a:rPr kumimoji="1" lang="zh-CN" altLang="en-US" smtClean="0"/>
              <a:t>2017/11/22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26EE4-7A48-C245-A8F2-F0F75BF28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9074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 baseline="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Cambria Math" charset="0"/>
          <a:ea typeface="Cambria Math" charset="0"/>
          <a:cs typeface="Cambria Math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mooc.study.163.com/smartSpec/detail/1001319001.htm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endParaRPr kumimoji="1"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721921"/>
            <a:ext cx="9144000" cy="1655762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陈欣鸿  刘金杨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696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在逻辑回归里使用的是：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）函数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将数据从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(−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∞,∞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映射到 </a:t>
                </a:r>
                <a14:m>
                  <m:oMath xmlns:m="http://schemas.openxmlformats.org/officeDocument/2006/math"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0</m:t>
                    </m:r>
                    <m:r>
                      <a:rPr kumimoji="1" lang="en-US" altLang="zh-CN" i="1">
                        <a:latin typeface="Cambria Math" charset="0"/>
                        <a:ea typeface="Cambria Math" charset="0"/>
                        <a:cs typeface="Cambria Math" charset="0"/>
                      </a:rPr>
                      <m:t>,</m:t>
                    </m:r>
                    <m:r>
                      <a:rPr kumimoji="1" lang="en-US" altLang="zh-CN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1</m:t>
                    </m:r>
                    <m:r>
                      <a:rPr kumimoji="1" lang="en-US" altLang="zh-CN" i="1">
                        <a:latin typeface="Cambria Math" charset="0"/>
                        <a:ea typeface="SimSun" charset="-122"/>
                        <a:cs typeface="SimSun" charset="-122"/>
                      </a:rPr>
                      <m:t>) </m:t>
                    </m:r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248499"/>
                <a:ext cx="10515600" cy="5239820"/>
              </a:xfrm>
              <a:blipFill rotWithShape="0">
                <a:blip r:embed="rId2"/>
                <a:stretch>
                  <a:fillRect l="-1043" t="-151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746" y="2346323"/>
            <a:ext cx="5206507" cy="142086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825" y="4695673"/>
            <a:ext cx="4415222" cy="179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869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4869" y="233275"/>
            <a:ext cx="5223353" cy="21207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（</a:t>
                </a:r>
                <a:r>
                  <a:rPr kumimoji="1" lang="en-US" altLang="zh-CN" sz="32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sigmoid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）函数的特征：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−</m:t>
                        </m:r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</m:oMath>
                </a14:m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，当加权分数无穷小，该数据属于正类别的概率为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0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=0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.5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分数为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正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负类别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0.5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，即该数据属于任一类别的概率相同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𝜃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+</m:t>
                        </m:r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∞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32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</m:t>
                    </m:r>
                  </m:oMath>
                </a14:m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，当加权分数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无穷大，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该数据属于正类别的概率为 </a:t>
                </a:r>
                <a:r>
                  <a:rPr kumimoji="1" lang="en-US" altLang="zh-CN" sz="3200" dirty="0" smtClean="0">
                    <a:latin typeface="SimSun" charset="-122"/>
                    <a:ea typeface="SimSun" charset="-122"/>
                    <a:cs typeface="SimSun" charset="-122"/>
                  </a:rPr>
                  <a:t>1</a:t>
                </a:r>
                <a:endParaRPr kumimoji="1" lang="en-US" altLang="zh-CN" sz="32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131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991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利用 </a:t>
                </a:r>
                <a:r>
                  <a:rPr kumimoji="1" lang="en-US" altLang="zh-CN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logistic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函数</a:t>
                </a:r>
                <a:r>
                  <a:rPr kumimoji="1" lang="zh-CN" altLang="en-US" sz="32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，我们可以构成一个新的假说模型：</a:t>
                </a:r>
                <a:endParaRPr kumimoji="1" lang="en-US" altLang="zh-CN" sz="3200" dirty="0" smtClean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d>
                      <m:d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f>
                      <m:f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fPr>
                      <m:num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</m:t>
                        </m:r>
                      </m:num>
                      <m:den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2800" b="1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𝒘</m:t>
                                </m:r>
                              </m:e>
                              <m:sup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𝑇</m:t>
                                </m:r>
                              </m:sup>
                            </m:sSup>
                            <m:r>
                              <a:rPr kumimoji="1" lang="en-US" altLang="zh-CN" sz="2800" b="1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𝒙</m:t>
                            </m:r>
                          </m:sup>
                        </m:sSup>
                      </m:den>
                    </m:f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要求解的是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根据上面的假说模型，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算得的是属于正类的概率，属于负类别的概率即为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-</a:t>
                </a:r>
                <a:r>
                  <a:rPr kumimoji="1" lang="zh-CN" altLang="en-US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b="1" i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endParaRPr kumimoji="1" lang="en-US" altLang="zh-CN" sz="2800" b="1" i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大于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0.5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的时候，说明该数据更大可能属于正类别；</a:t>
                </a:r>
                <a:endParaRPr kumimoji="1" lang="zh-CN" altLang="en-US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2778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那么我们可以把最开始提及的目标函数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f(x)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与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h(x)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联合起来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sSup>
                      <m:sSup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  <m:sSup>
                      <m:sSupPr>
                        <m:ctrlPr>
                          <a:rPr kumimoji="1" lang="en-US" altLang="zh-CN" sz="2800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h</m:t>
                            </m:r>
                            <m:d>
                              <m:d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</m:d>
                          </m:e>
                        </m:d>
                      </m:e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𝑦</m:t>
                        </m:r>
                      </m:sup>
                    </m:sSup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对应的分类标签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当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=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en-US" altLang="zh-CN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0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1−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h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(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𝑥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)</m:t>
                    </m:r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用贝叶斯派的观点来看待这个问题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不同的参数设置代表着不同的模型，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在某种模型下利用给定数据</a:t>
                </a:r>
                <a:r>
                  <a:rPr kumimoji="1" lang="zh-CN" altLang="en-US" sz="2800" b="1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x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得到给定标签 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y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 的概率，是这个问题中的似然（</a:t>
                </a:r>
                <a:r>
                  <a:rPr kumimoji="1" lang="en-US" altLang="zh-CN" sz="2800" b="1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）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513" b="-11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62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考虑整个数据集，似然函数如下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:</a:t>
                </a: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𝑙𝑖𝑘𝑒𝑙𝑖h𝑜𝑜𝑑</m:t>
                    </m:r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sSup>
                          <m:sSup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kumimoji="1" lang="en-US" altLang="zh-CN" sz="2800" b="0" i="1" smtClean="0">
                                        <a:latin typeface="Cambria Math" panose="02040503050406030204" pitchFamily="18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2800" i="1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kumimoji="1" lang="en-US" altLang="zh-CN" sz="2800" b="0" i="1" smtClean="0">
                                        <a:latin typeface="Cambria Math" charset="0"/>
                                        <a:ea typeface="SimSun" charset="-122"/>
                                        <a:cs typeface="SimSun" charset="-122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  <m:sup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  <m:sSup>
                          <m:sSup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kumimoji="1" lang="en-US" altLang="zh-CN" sz="2800" i="1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1−</m:t>
                                </m:r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h</m:t>
                                </m:r>
                                <m:d>
                                  <m:dPr>
                                    <m:ctrlPr>
                                      <a:rPr kumimoji="1" lang="en-US" altLang="zh-CN" sz="2800" i="1">
                                        <a:latin typeface="Cambria Math" panose="02040503050406030204" pitchFamily="18" charset="0"/>
                                        <a:ea typeface="SimSun" charset="-122"/>
                                        <a:cs typeface="SimSun" charset="-122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sz="2800" b="0" i="1" smtClean="0">
                                            <a:latin typeface="Cambria Math" panose="02040503050406030204" pitchFamily="18" charset="0"/>
                                            <a:ea typeface="SimSun" charset="-122"/>
                                            <a:cs typeface="SimSun" charset="-12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sz="2800" i="1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sz="2800" b="0" i="1" smtClean="0">
                                            <a:latin typeface="Cambria Math" charset="0"/>
                                            <a:ea typeface="SimSun" charset="-122"/>
                                            <a:cs typeface="SimSun" charset="-122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</m:e>
                          <m:sup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sup>
                        </m:sSup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根据最大似然估计算法，要找到一组模型参数，使得上式最大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likelihood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取对数，再取负数之后，即可得到以下的函数：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d>
                      <m:dPr>
                        <m:ctrlPr>
                          <a:rPr kumimoji="1" lang="en-US" altLang="zh-CN" sz="2800" b="0" i="1" dirty="0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sz="2800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𝑙𝑖𝑘𝑒𝑙𝑖h𝑜𝑜𝑑</m:t>
                        </m:r>
                      </m:e>
                    </m:d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𝑙𝑜𝑔</m:t>
                    </m:r>
                    <m:nary>
                      <m:naryPr>
                        <m:chr m:val="∏"/>
                        <m:ctrlPr>
                          <a:rPr kumimoji="1" lang="is-I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𝑃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𝑙𝑎𝑏𝑒𝑙</m:t>
                            </m:r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|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</m:e>
                    </m:nary>
                  </m:oMath>
                </a14:m>
                <a:endParaRPr kumimoji="1" lang="en-US" altLang="zh-CN" sz="2800" i="1" dirty="0" smtClean="0">
                  <a:latin typeface="Cambria Math" charset="0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b="0" i="1" smtClean="0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b="0" i="1" smtClean="0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b="0" i="1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b="0" i="1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对以上的函数取最小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，即达到最大似然的目的</a:t>
                </a: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884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sz="3200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−</m:t>
                    </m:r>
                    <m:nary>
                      <m:naryPr>
                        <m:chr m:val="∑"/>
                        <m:ctrlPr>
                          <a:rPr kumimoji="1" lang="is-IS" altLang="zh-CN" sz="2800" i="1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=1</m:t>
                        </m:r>
                      </m:sub>
                      <m:sup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𝑀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zh-CN" altLang="en-US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⁡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)+</m:t>
                        </m:r>
                        <m:d>
                          <m:d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d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kumimoji="1" lang="en-US" altLang="zh-CN" sz="2800" i="1">
                                    <a:latin typeface="Cambria Math" panose="02040503050406030204" pitchFamily="18" charset="0"/>
                                    <a:ea typeface="SimSun" charset="-122"/>
                                    <a:cs typeface="SimSun" charset="-122"/>
                                  </a:rPr>
                                </m:ctrlPr>
                              </m:sSubPr>
                              <m:e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kumimoji="1" lang="en-US" altLang="zh-CN" sz="2800" i="1">
                                    <a:latin typeface="Cambria Math" charset="0"/>
                                    <a:ea typeface="SimSun" charset="-122"/>
                                    <a:cs typeface="SimSun" charset="-122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𝑙𝑜𝑔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(1−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h</m:t>
                        </m:r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(</m:t>
                        </m:r>
                        <m:sSub>
                          <m:sSubPr>
                            <m:ctrlPr>
                              <a:rPr kumimoji="1" lang="en-US" altLang="zh-CN" sz="2800" i="1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sz="2800" i="1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r>
                          <a:rPr kumimoji="1" lang="en-US" altLang="zh-CN" sz="2800" i="1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))</m:t>
                        </m:r>
                      </m:e>
                    </m:nary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对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求导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利用</a:t>
                </a:r>
                <a:r>
                  <a:rPr kumimoji="1" lang="zh-CN" altLang="en-US" sz="28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梯度下降法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，通过不断地迭代使 </a:t>
                </a:r>
                <a:r>
                  <a:rPr kumimoji="1" lang="en-US" altLang="zh-CN" sz="2800" i="1" dirty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逼近最优解直至收敛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求导的步骤在最后，有需要的同学查看辅助文档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表示学习率，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j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表示第几维</a:t>
                </a:r>
                <a:r>
                  <a:rPr kumimoji="1" lang="en-US" altLang="zh-CN" sz="2800" dirty="0" smtClean="0">
                    <a:latin typeface="SimSun" charset="-122"/>
                    <a:ea typeface="SimSun" charset="-122"/>
                    <a:cs typeface="SimSun" charset="-122"/>
                  </a:rPr>
                  <a:t>,</a:t>
                </a:r>
                <a:r>
                  <a:rPr kumimoji="1" lang="en-US" altLang="zh-CN" sz="2800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sz="28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表示第几个样本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28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221" y="3623306"/>
            <a:ext cx="6079067" cy="207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9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综上，逻辑回归算法流程如下：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输入：特征向量集合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{x}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，标签集合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{y}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输出：最优解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利用梯度下降法更新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直至梯度为 </a:t>
                </a:r>
                <a:r>
                  <a:rPr kumimoji="1" lang="en-US" altLang="zh-CN" b="1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b="1" dirty="0" smtClean="0">
                    <a:latin typeface="SimSun" charset="-122"/>
                    <a:ea typeface="SimSun" charset="-122"/>
                    <a:cs typeface="SimSun" charset="-122"/>
                  </a:rPr>
                  <a:t> 或者迭代足够多次</a:t>
                </a:r>
                <a:endParaRPr kumimoji="1" lang="en-US" altLang="zh-CN" b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利用最优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来预测测试集特征向量所对应的标签，计算属于正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/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负类别的概率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2" y="1417834"/>
                <a:ext cx="11342511" cy="4005066"/>
              </a:xfrm>
              <a:blipFill rotWithShape="0">
                <a:blip r:embed="rId3"/>
                <a:stretch>
                  <a:fillRect l="-1236" t="-2435" r="-2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矩形 3"/>
          <p:cNvSpPr/>
          <p:nvPr/>
        </p:nvSpPr>
        <p:spPr>
          <a:xfrm>
            <a:off x="499532" y="5618135"/>
            <a:ext cx="10854268" cy="448969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742950" lvl="1" indent="-285750">
              <a:lnSpc>
                <a:spcPct val="110000"/>
              </a:lnSpc>
              <a:buFont typeface="Arial" charset="0"/>
              <a:buChar char="•"/>
            </a:pP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思考题：如果把 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梯度为 </a:t>
            </a:r>
            <a:r>
              <a:rPr kumimoji="1" lang="en-US" altLang="zh-CN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0</a:t>
            </a:r>
            <a:r>
              <a:rPr kumimoji="1" lang="zh-CN" altLang="en-US" sz="2400" b="1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zh-CN" altLang="en-US" sz="2400" dirty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作为算法停止的条件，可能存在怎样的弊端？</a:t>
            </a:r>
            <a:endParaRPr kumimoji="1" lang="en-US" altLang="zh-CN" sz="2400" dirty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766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也叫学习步长，计算梯度是找到了更新 </a:t>
                </a:r>
                <a:r>
                  <a:rPr kumimoji="1" lang="en-US" altLang="zh-CN" sz="2800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w</a:t>
                </a:r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的方向，往这个方向更新的幅度则由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确定</a:t>
                </a:r>
                <a:endParaRPr kumimoji="1" lang="en-US" altLang="zh-CN" sz="28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latin typeface="SimSun" charset="-122"/>
                    <a:ea typeface="SimSun" charset="-122"/>
                    <a:cs typeface="SimSun" charset="-122"/>
                  </a:rPr>
                  <a:t> 的设置会直接影响迭代解能否求解到梯度的</a:t>
                </a:r>
                <a:r>
                  <a:rPr kumimoji="1" lang="zh-CN" altLang="en-US" sz="2800" b="1" dirty="0" smtClean="0">
                    <a:latin typeface="SimSun" charset="-122"/>
                    <a:ea typeface="SimSun" charset="-122"/>
                    <a:cs typeface="SimSun" charset="-122"/>
                  </a:rPr>
                  <a:t>全局最优值</a:t>
                </a:r>
                <a:endParaRPr kumimoji="1" lang="en-US" altLang="zh-CN" sz="2800" b="1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11094156" cy="5239820"/>
              </a:xfrm>
              <a:blipFill rotWithShape="0">
                <a:blip r:embed="rId3"/>
                <a:stretch>
                  <a:fillRect l="-1264" t="-1863" r="-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5289" y="3515342"/>
            <a:ext cx="4809068" cy="32523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solidFill>
                <a:srgbClr val="FFFF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思考题：</a:t>
                </a:r>
                <a:r>
                  <a:rPr kumimoji="1" lang="en-US" altLang="zh-CN" sz="2800" dirty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14:m>
                  <m:oMath xmlns:m="http://schemas.openxmlformats.org/officeDocument/2006/math">
                    <m:r>
                      <a:rPr kumimoji="1" lang="en-US" altLang="zh-CN" sz="2800" i="1">
                        <a:solidFill>
                          <a:srgbClr val="FF0000"/>
                        </a:solidFill>
                        <a:latin typeface="Cambria Math" charset="0"/>
                        <a:ea typeface="SimSun" charset="-122"/>
                        <a:cs typeface="SimSun" charset="-122"/>
                      </a:rPr>
                      <m:t>𝜂</m:t>
                    </m:r>
                  </m:oMath>
                </a14:m>
                <a:r>
                  <a:rPr kumimoji="1" lang="zh-CN" altLang="en-US" sz="2800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 的大小会怎么影响梯度下降的结果？给出具体的解释，可视化的解释最好，比如图形展示等</a:t>
                </a:r>
                <a:endParaRPr kumimoji="1" lang="zh-CN" altLang="en-US" sz="2800" dirty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5935" y="4018130"/>
                <a:ext cx="4213576" cy="2246769"/>
              </a:xfrm>
              <a:prstGeom prst="rect">
                <a:avLst/>
              </a:prstGeom>
              <a:blipFill rotWithShape="0">
                <a:blip r:embed="rId5"/>
                <a:stretch>
                  <a:fillRect l="-2894" t="-3252" b="-65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511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一般来说没有一个通用的办法和理论来确定这个学习步长，下面给出两个方法：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b="1" dirty="0" smtClean="0">
                    <a:latin typeface="SimSun" charset="-122"/>
                    <a:ea typeface="SimSun" charset="-122"/>
                    <a:cs typeface="SimSun" charset="-122"/>
                  </a:rPr>
                  <a:t>动态学习率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：初始学习率较大，当梯度下降到接近最优值时，将学习率降低</a:t>
                </a:r>
                <a:endParaRPr kumimoji="1" lang="en-US" altLang="zh-CN" sz="3200" dirty="0" smtClean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99533" y="1417834"/>
                <a:ext cx="6330245" cy="5239820"/>
              </a:xfrm>
              <a:blipFill rotWithShape="0">
                <a:blip r:embed="rId3"/>
                <a:stretch>
                  <a:fillRect l="-3083" t="-2445" r="-6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2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梯度下降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SimSun" charset="-122"/>
                    <a:cs typeface="SimSun" charset="-122"/>
                  </a:rPr>
                  <a:t>学习率 </a:t>
                </a:r>
                <a14:m>
                  <m:oMath xmlns:m="http://schemas.openxmlformats.org/officeDocument/2006/math">
                    <m:r>
                      <a:rPr kumimoji="1" lang="en-US" altLang="zh-CN" sz="4000" i="1">
                        <a:latin typeface="Cambria Math" charset="0"/>
                        <a:ea typeface="Cambria Math" charset="0"/>
                        <a:cs typeface="Cambria Math" charset="0"/>
                      </a:rPr>
                      <m:t>𝜂</m:t>
                    </m:r>
                  </m:oMath>
                </a14:m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除此之外还可以通过</a:t>
                </a:r>
                <a:r>
                  <a:rPr kumimoji="1" lang="zh-CN" altLang="en-US" sz="3200" b="1" dirty="0">
                    <a:latin typeface="SimSun" charset="-122"/>
                    <a:ea typeface="SimSun" charset="-122"/>
                    <a:cs typeface="SimSun" charset="-122"/>
                  </a:rPr>
                  <a:t>验证集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的方式确定学习率 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设置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不同的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学习率，如果模型都</a:t>
                </a:r>
                <a:r>
                  <a:rPr kumimoji="1" lang="zh-CN" altLang="en-US" sz="3200" dirty="0">
                    <a:latin typeface="SimSun" charset="-122"/>
                    <a:ea typeface="SimSun" charset="-122"/>
                    <a:cs typeface="SimSun" charset="-122"/>
                  </a:rPr>
                  <a:t>可以较好</a:t>
                </a:r>
                <a:r>
                  <a:rPr kumimoji="1" lang="zh-CN" altLang="en-US" sz="3200" dirty="0" smtClean="0">
                    <a:latin typeface="SimSun" charset="-122"/>
                    <a:ea typeface="SimSun" charset="-122"/>
                    <a:cs typeface="SimSun" charset="-122"/>
                  </a:rPr>
                  <a:t>拟合数据，选择该模型为最优模型，用于测试集的预测。</a:t>
                </a:r>
                <a:endParaRPr kumimoji="1" lang="zh-CN" altLang="en-US" sz="3200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025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实验原理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2476866"/>
            <a:ext cx="7769783" cy="121796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519" y="4001294"/>
            <a:ext cx="8499752" cy="179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4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数据集如下，学习步长设为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，只迭代 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次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初始化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4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40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4000" b="0" i="1" dirty="0" smtClean="0">
                            <a:latin typeface="Cambria Math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 为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{1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</a:t>
                </a:r>
                <a:r>
                  <a:rPr kumimoji="1" lang="zh-CN" altLang="en-US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，</a:t>
                </a:r>
                <a:r>
                  <a:rPr kumimoji="1" lang="en-US" altLang="zh-CN" sz="4000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1}</a:t>
                </a: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 </a:t>
                </a:r>
                <a14:m>
                  <m:oMath xmlns:m="http://schemas.openxmlformats.org/officeDocument/2006/math">
                    <m:r>
                      <a:rPr kumimoji="1" lang="en-US" altLang="zh-CN" sz="40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𝑤</m:t>
                    </m:r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计算每一维梯度</a:t>
                </a: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63977" y="1327523"/>
                <a:ext cx="10473267" cy="5239820"/>
              </a:xfrm>
              <a:blipFill rotWithShape="0">
                <a:blip r:embed="rId3"/>
                <a:stretch>
                  <a:fillRect l="-1863" t="-2445" r="-582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404560"/>
              </p:ext>
            </p:extLst>
          </p:nvPr>
        </p:nvGraphicFramePr>
        <p:xfrm>
          <a:off x="6300610" y="3296355"/>
          <a:ext cx="5236636" cy="22622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91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9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9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91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413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041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2285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</p:spPr>
            <p:txBody>
              <a:bodyPr>
                <a:normAutofit fontScale="85000"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计算每个样例的权重分数</a:t>
                </a:r>
                <a:endParaRPr kumimoji="1" lang="en-US" altLang="zh-CN" sz="40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s1=1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1=4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s2=1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1+2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1+(-1)</a:t>
                </a:r>
                <a:r>
                  <a:rPr kumimoji="1" lang="zh-CN" altLang="en-US" sz="3200" dirty="0" smtClean="0">
                    <a:latin typeface="SimSun" charset="-122"/>
                    <a:ea typeface="Cambria Math" charset="0"/>
                    <a:cs typeface="Cambria Math" charset="0"/>
                  </a:rPr>
                  <a:t>*</a:t>
                </a:r>
                <a:r>
                  <a:rPr kumimoji="1" lang="en-US" altLang="zh-CN" sz="3200" dirty="0" smtClean="0">
                    <a:latin typeface="SimSun" charset="-122"/>
                    <a:ea typeface="Cambria Math" charset="0"/>
                    <a:cs typeface="Cambria Math" charset="0"/>
                  </a:rPr>
                  <a:t>1=2</a:t>
                </a:r>
              </a:p>
              <a:p>
                <a:pPr>
                  <a:lnSpc>
                    <a:spcPct val="110000"/>
                  </a:lnSpc>
                </a:pPr>
                <a:endParaRPr kumimoji="1" lang="en-US" altLang="zh-CN" sz="36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每一维的梯度计算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</m:t>
                                </m:r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=−0.1372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=−0.2564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−4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e>
                    </m:d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fPr>
                          <m:num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1+</m:t>
                            </m:r>
                            <m:sSup>
                              <m:sSupPr>
                                <m:ctrlPr>
                                  <a:rPr kumimoji="1" lang="en-US" altLang="zh-CN" sz="3200" i="1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sSupPr>
                              <m:e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𝑒</m:t>
                                </m:r>
                              </m:e>
                              <m:sup>
                                <m:r>
                                  <a:rPr kumimoji="1" lang="en-US" altLang="zh-CN" sz="3200" i="1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−2</m:t>
                                </m:r>
                              </m:sup>
                            </m:sSup>
                          </m:den>
                        </m:f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zh-CN" altLang="en-US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∗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−1</m:t>
                        </m:r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=0.0832</m:t>
                    </m:r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473267" cy="5239820"/>
              </a:xfrm>
              <a:blipFill rotWithShape="0">
                <a:blip r:embed="rId3"/>
                <a:stretch>
                  <a:fillRect l="-1455" t="-163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007225"/>
              </p:ext>
            </p:extLst>
          </p:nvPr>
        </p:nvGraphicFramePr>
        <p:xfrm>
          <a:off x="6849535" y="1417834"/>
          <a:ext cx="4958642" cy="20590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7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81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40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3807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96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例子讲解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sz="4000" dirty="0" smtClean="0">
                    <a:latin typeface="SimSun" charset="-122"/>
                    <a:ea typeface="Cambria Math" charset="0"/>
                    <a:cs typeface="Cambria Math" charset="0"/>
                  </a:rPr>
                  <a:t>更新每一维的权重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0,0</m:t>
                        </m:r>
                      </m:sub>
                    </m:sSub>
                    <m:r>
                      <a:rPr kumimoji="1" lang="en-US" altLang="zh-CN" sz="36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0,0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=1.1372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=1.2564</m:t>
                    </m:r>
                  </m:oMath>
                </a14:m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36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0,</m:t>
                        </m:r>
                        <m:r>
                          <a:rPr kumimoji="1" lang="en-US" altLang="zh-CN" sz="36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2</m:t>
                        </m:r>
                      </m:sub>
                    </m:sSub>
                    <m:r>
                      <a:rPr kumimoji="1" lang="en-US" altLang="zh-CN" sz="36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−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𝛻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𝐶</m:t>
                    </m:r>
                    <m:r>
                      <m:rPr>
                        <m:sty m:val="p"/>
                      </m:rP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os</m:t>
                    </m:r>
                    <m:r>
                      <a:rPr kumimoji="1" lang="en-US" altLang="zh-CN" sz="3200" i="1">
                        <a:latin typeface="Cambria Math" charset="0"/>
                        <a:ea typeface="Cambria Math" charset="0"/>
                        <a:cs typeface="Cambria Math" charset="0"/>
                      </a:rPr>
                      <m:t>𝑡</m:t>
                    </m:r>
                    <m:d>
                      <m:d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0,</m:t>
                            </m:r>
                            <m:r>
                              <a:rPr kumimoji="1" lang="en-US" altLang="zh-CN" sz="3200" b="0" i="1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=0.9168</m:t>
                    </m:r>
                  </m:oMath>
                </a14:m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>
                  <a:lnSpc>
                    <a:spcPct val="110000"/>
                  </a:lnSpc>
                </a:pP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迭代 </a:t>
                </a:r>
                <a:r>
                  <a:rPr kumimoji="1" lang="en-US" altLang="zh-CN" sz="3600" dirty="0" smtClean="0">
                    <a:latin typeface="SimSun" charset="-122"/>
                    <a:ea typeface="Cambria Math" charset="0"/>
                    <a:cs typeface="Cambria Math" charset="0"/>
                  </a:rPr>
                  <a:t>1</a:t>
                </a:r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次，结束学习，利用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36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1" lang="en-US" altLang="zh-CN" sz="3600" i="1" dirty="0">
                            <a:latin typeface="Cambria Math" charset="0"/>
                          </a:rPr>
                          <m:t>𝑤</m:t>
                        </m:r>
                      </m:e>
                      <m:sub>
                        <m:r>
                          <a:rPr kumimoji="1" lang="en-US" altLang="zh-CN" sz="3600" i="1" dirty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kumimoji="1" lang="zh-CN" altLang="en-US" sz="3600" dirty="0" smtClean="0">
                    <a:latin typeface="SimSun" charset="-122"/>
                    <a:ea typeface="Cambria Math" charset="0"/>
                    <a:cs typeface="Cambria Math" charset="0"/>
                  </a:rPr>
                  <a:t> 对测试集进行预测</a:t>
                </a:r>
                <a:endParaRPr kumimoji="1" lang="en-US" altLang="zh-CN" sz="3600" dirty="0" smtClean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sz="3200" b="0" i="1" dirty="0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kumimoji="1" lang="en-US" altLang="zh-CN" sz="3200" b="0" i="1" dirty="0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e>
                      <m:e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𝑡𝑒𝑠𝑡</m:t>
                        </m:r>
                        <m:r>
                          <a:rPr kumimoji="1" lang="en-US" altLang="zh-CN" sz="3200" b="0" i="1" dirty="0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1,</m:t>
                        </m:r>
                        <m:sSub>
                          <m:sSubPr>
                            <m:ctrlPr>
                              <a:rPr kumimoji="1" lang="en-US" altLang="zh-CN" sz="3200" b="0" i="1" dirty="0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sz="3200" b="0" i="1" dirty="0" smtClean="0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kumimoji="1" lang="en-US" altLang="zh-CN" sz="3200" i="1" dirty="0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kumimoji="1" lang="en-US" altLang="zh-CN" sz="32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</m:t>
                        </m:r>
                      </m:num>
                      <m:den>
                        <m:r>
                          <a:rPr kumimoji="1" lang="en-US" altLang="zh-CN" sz="32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kumimoji="1" lang="en-US" altLang="zh-CN" sz="32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kumimoji="1" lang="en-US" altLang="zh-CN" sz="32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−</m:t>
                            </m:r>
                            <m:d>
                              <m:dPr>
                                <m:ctrlPr>
                                  <a:rPr kumimoji="1" lang="en-US" altLang="zh-CN" sz="3200" b="0" i="1" smtClean="0">
                                    <a:latin typeface="Cambria Math" panose="02040503050406030204" pitchFamily="18" charset="0"/>
                                    <a:ea typeface="Cambria Math" charset="0"/>
                                    <a:cs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1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1,0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1,1</m:t>
                                    </m:r>
                                  </m:sub>
                                </m:sSub>
                                <m:r>
                                  <a:rPr kumimoji="1" lang="en-US" altLang="zh-CN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+3</m:t>
                                </m:r>
                                <m:r>
                                  <a:rPr kumimoji="1" lang="zh-CN" altLang="en-US" sz="3200" b="0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∗</m:t>
                                </m:r>
                                <m:sSub>
                                  <m:sSubPr>
                                    <m:ctrlPr>
                                      <a:rPr kumimoji="1" lang="en-US" altLang="zh-CN" sz="3200" b="0" i="1" smtClean="0">
                                        <a:latin typeface="Cambria Math" panose="02040503050406030204" pitchFamily="18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kumimoji="1" lang="en-US" altLang="zh-CN" sz="3200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1,2</m:t>
                                    </m:r>
                                  </m:sub>
                                </m:sSub>
                              </m:e>
                            </m:d>
                          </m:sup>
                        </m:sSup>
                      </m:den>
                    </m:f>
                    <m:r>
                      <a:rPr kumimoji="1" lang="en-US" altLang="zh-CN" sz="3200" b="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=0.9995&gt;0.5</m:t>
                    </m:r>
                  </m:oMath>
                </a14:m>
                <a:endParaRPr kumimoji="1" lang="en-US" altLang="zh-CN" sz="3200" dirty="0">
                  <a:latin typeface="SimSun" charset="-122"/>
                  <a:ea typeface="Cambria Math" charset="0"/>
                  <a:cs typeface="Cambria Math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sz="3200" dirty="0" smtClean="0">
                  <a:latin typeface="SimSun" charset="-122"/>
                  <a:ea typeface="Cambria Math" charset="0"/>
                  <a:cs typeface="Cambria Math" charset="0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327523"/>
                <a:ext cx="10833243" cy="5258212"/>
              </a:xfrm>
              <a:blipFill rotWithShape="0">
                <a:blip r:embed="rId3"/>
                <a:stretch>
                  <a:fillRect l="-1801" t="-2436" r="-10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515843"/>
              </p:ext>
            </p:extLst>
          </p:nvPr>
        </p:nvGraphicFramePr>
        <p:xfrm>
          <a:off x="6952277" y="102545"/>
          <a:ext cx="4958642" cy="2048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85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7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81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840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779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No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Attribute2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Label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train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2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-1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0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367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test</a:t>
                      </a:r>
                      <a:r>
                        <a:rPr lang="zh-CN" altLang="en-US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1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3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?</a:t>
                      </a:r>
                      <a:endParaRPr lang="zh-CN" altLang="en-US" sz="20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07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优化思路（参考）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下降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(python/</a:t>
            </a:r>
            <a:r>
              <a:rPr kumimoji="1" lang="en-US" altLang="zh-CN" sz="3200" dirty="0" err="1" smtClean="0">
                <a:latin typeface="Cambria Math" charset="0"/>
                <a:ea typeface="Cambria Math" charset="0"/>
                <a:cs typeface="Cambria Math" charset="0"/>
              </a:rPr>
              <a:t>matlab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)</a:t>
            </a: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标准化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动态学习率调整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956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80140" y="141783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批梯度下降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734300" y="141783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 sz="2400"/>
            </a:lvl1pPr>
          </a:lstStyle>
          <a:p>
            <a:r>
              <a:rPr lang="zh-CN" altLang="en-US" sz="3200" dirty="0">
                <a:latin typeface="Cambria Math" charset="0"/>
                <a:ea typeface="Cambria Math" charset="0"/>
                <a:cs typeface="Cambria Math" charset="0"/>
              </a:rPr>
              <a:t>随机梯度下降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59" y="3174543"/>
            <a:ext cx="3873500" cy="9398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300466" y="223411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所有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464995" y="2234118"/>
            <a:ext cx="307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每次更新参数，考虑</a:t>
            </a:r>
            <a:r>
              <a:rPr kumimoji="1" lang="en-US" altLang="zh-CN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个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样本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7" name="组 16"/>
          <p:cNvGrpSpPr/>
          <p:nvPr/>
        </p:nvGrpSpPr>
        <p:grpSpPr>
          <a:xfrm>
            <a:off x="7120989" y="3174542"/>
            <a:ext cx="3873500" cy="939801"/>
            <a:chOff x="7120989" y="3174542"/>
            <a:chExt cx="3873500" cy="939801"/>
          </a:xfrm>
        </p:grpSpPr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20989" y="3174543"/>
              <a:ext cx="3873500" cy="939800"/>
            </a:xfrm>
            <a:prstGeom prst="rect">
              <a:avLst/>
            </a:prstGeom>
          </p:spPr>
        </p:pic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83550" y="3174542"/>
              <a:ext cx="317500" cy="825907"/>
            </a:xfrm>
            <a:prstGeom prst="rect">
              <a:avLst/>
            </a:prstGeom>
          </p:spPr>
        </p:pic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0466" y="4198430"/>
            <a:ext cx="3354084" cy="267227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9802" y="4114343"/>
            <a:ext cx="3374687" cy="2629357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5209331" y="333415"/>
            <a:ext cx="5416868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400" dirty="0" smtClean="0">
                <a:solidFill>
                  <a:srgbClr val="FF0000"/>
                </a:solidFill>
              </a:rPr>
              <a:t>思考题：思考这两种优化方法的优缺点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319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7834"/>
            <a:ext cx="5833979" cy="50516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向量化运算</a:t>
            </a:r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(python)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7569200" y="1544834"/>
            <a:ext cx="5562600" cy="31922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向量化：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1.50ms</a:t>
            </a:r>
          </a:p>
          <a:p>
            <a:endParaRPr kumimoji="1" lang="en-US" altLang="zh-CN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for</a:t>
            </a:r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循环：</a:t>
            </a:r>
            <a:endParaRPr kumimoji="1" lang="en-US" altLang="zh-CN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en-US" altLang="zh-CN" dirty="0" smtClean="0">
                <a:latin typeface="Cambria Math" charset="0"/>
                <a:ea typeface="Cambria Math" charset="0"/>
                <a:cs typeface="Cambria Math" charset="0"/>
              </a:rPr>
              <a:t>474ms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77713" y="5183276"/>
            <a:ext cx="5526845" cy="70788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>
                <a:latin typeface="Cambria Math" charset="0"/>
                <a:ea typeface="Cambria Math" charset="0"/>
                <a:cs typeface="Cambria Math" charset="0"/>
              </a:defRPr>
            </a:lvl1pPr>
          </a:lstStyle>
          <a:p>
            <a:r>
              <a:rPr lang="zh-CN" altLang="en-US" sz="2000" dirty="0" smtClean="0">
                <a:solidFill>
                  <a:srgbClr val="FF0000"/>
                </a:solidFill>
              </a:rPr>
              <a:t>使用</a:t>
            </a:r>
            <a:r>
              <a:rPr lang="en-US" altLang="zh-CN" sz="2000" dirty="0" err="1" smtClean="0">
                <a:solidFill>
                  <a:srgbClr val="FF0000"/>
                </a:solidFill>
              </a:rPr>
              <a:t>matlab</a:t>
            </a:r>
            <a:r>
              <a:rPr lang="zh-CN" altLang="en-US" sz="2000" dirty="0" smtClean="0">
                <a:solidFill>
                  <a:srgbClr val="FF0000"/>
                </a:solidFill>
              </a:rPr>
              <a:t>或</a:t>
            </a:r>
            <a:r>
              <a:rPr lang="en-US" altLang="zh-CN" sz="2000" dirty="0" smtClean="0">
                <a:solidFill>
                  <a:srgbClr val="FF0000"/>
                </a:solidFill>
              </a:rPr>
              <a:t>python</a:t>
            </a:r>
            <a:r>
              <a:rPr lang="zh-CN" altLang="en-US" sz="2000" dirty="0" smtClean="0">
                <a:solidFill>
                  <a:srgbClr val="FF0000"/>
                </a:solidFill>
              </a:rPr>
              <a:t>的同学</a:t>
            </a:r>
            <a:endParaRPr lang="en-US" altLang="zh-CN" sz="2000" dirty="0" smtClean="0">
              <a:solidFill>
                <a:srgbClr val="FF0000"/>
              </a:solidFill>
            </a:endParaRPr>
          </a:p>
          <a:p>
            <a:r>
              <a:rPr lang="zh-CN" altLang="en-US" sz="2000" dirty="0" smtClean="0">
                <a:solidFill>
                  <a:srgbClr val="FF0000"/>
                </a:solidFill>
              </a:rPr>
              <a:t>尽量不显式使用</a:t>
            </a:r>
            <a:r>
              <a:rPr lang="en-US" altLang="zh-CN" sz="2000" dirty="0" smtClean="0">
                <a:solidFill>
                  <a:srgbClr val="FF0000"/>
                </a:solidFill>
              </a:rPr>
              <a:t>for</a:t>
            </a:r>
            <a:r>
              <a:rPr lang="zh-CN" altLang="en-US" sz="2000" dirty="0" smtClean="0">
                <a:solidFill>
                  <a:srgbClr val="FF0000"/>
                </a:solidFill>
              </a:rPr>
              <a:t>循环可以大幅度加速计算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354053" y="6211669"/>
            <a:ext cx="66775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3"/>
              </a:rPr>
              <a:t>https://mooc.study.163.com/smartSpec/detail/1001319001.</a:t>
            </a:r>
            <a:r>
              <a:rPr lang="zh-CN" altLang="en-US" dirty="0" smtClean="0">
                <a:hlinkClick r:id="rId3"/>
              </a:rPr>
              <a:t>htm</a:t>
            </a:r>
            <a:endParaRPr lang="en-US" altLang="zh-CN" dirty="0" smtClean="0"/>
          </a:p>
          <a:p>
            <a:r>
              <a:rPr lang="zh-CN" altLang="en-US" dirty="0" smtClean="0"/>
              <a:t>第二周</a:t>
            </a:r>
            <a:r>
              <a:rPr lang="en-US" altLang="zh-CN" dirty="0" smtClean="0"/>
              <a:t>—</a:t>
            </a:r>
            <a:r>
              <a:rPr lang="zh-CN" altLang="en-US" dirty="0" smtClean="0"/>
              <a:t>神经网络基础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435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263" y="1866900"/>
            <a:ext cx="10007600" cy="44958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784432" y="6131867"/>
            <a:ext cx="3877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尽量使这两个参数的值变小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8200" y="146679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目的：减轻过拟合现象</a:t>
            </a:r>
            <a:endParaRPr kumimoji="1" lang="zh-CN" altLang="en-US" sz="24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5903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正则化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38200" y="1466790"/>
            <a:ext cx="1064906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我们并不会事先知道要减小哪一个参数的值。但是，一般来讲参数的值越小，</a:t>
            </a:r>
            <a:endParaRPr kumimoji="1" lang="en-US" altLang="zh-CN" sz="2400" dirty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通常对应更加简单的函数，就不容易发生过拟合的问题。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因此，我们通常在损失函数中惩罚比较大的参数，以得到更为简单的模型。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通过增加</a:t>
            </a:r>
            <a:r>
              <a:rPr kumimoji="1" lang="zh-CN" altLang="en-US" sz="2400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，惩罚较大的参数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矩形 10"/>
              <p:cNvSpPr/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800" i="1" smtClean="0">
                          <a:latin typeface="Cambria Math" charset="0"/>
                          <a:ea typeface="SimSun" charset="-122"/>
                          <a:cs typeface="SimSun" charset="-122"/>
                        </a:rPr>
                        <m:t>−</m:t>
                      </m:r>
                      <m:nary>
                        <m:naryPr>
                          <m:chr m:val="∑"/>
                          <m:ctrlPr>
                            <a:rPr kumimoji="1" lang="is-IS" altLang="zh-CN" sz="2800" i="1">
                              <a:latin typeface="Cambria Math" panose="02040503050406030204" pitchFamily="18" charset="0"/>
                              <a:ea typeface="SimSun" charset="-122"/>
                              <a:cs typeface="SimSun" charset="-122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𝑖</m:t>
                          </m:r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=1</m:t>
                          </m:r>
                        </m:sub>
                        <m:sup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𝑀</m:t>
                          </m:r>
                        </m:sup>
                        <m:e>
                          <m:sSub>
                            <m:sSubPr>
                              <m:ctrlPr>
                                <a:rPr kumimoji="1" lang="en-US" altLang="zh-CN" sz="2800" i="1">
                                  <a:latin typeface="Cambria Math" panose="02040503050406030204" pitchFamily="18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sSub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𝑦</m:t>
                              </m:r>
                            </m:e>
                            <m:sub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𝑖</m:t>
                              </m:r>
                            </m:sub>
                          </m:sSub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h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panose="02040503050406030204" pitchFamily="18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panose="02040503050406030204" pitchFamily="18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kumimoji="1" lang="en-US" altLang="zh-CN" sz="2800" i="1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d>
                            <m:dPr>
                              <m:ctrlPr>
                                <a:rPr kumimoji="1" lang="en-US" altLang="zh-CN" sz="2800" i="1">
                                  <a:latin typeface="Cambria Math" panose="02040503050406030204" pitchFamily="18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sSub>
                                <m:sSubPr>
                                  <m:ctrlPr>
                                    <a:rPr kumimoji="1" lang="en-US" altLang="zh-CN" sz="2800" i="1">
                                      <a:latin typeface="Cambria Math" panose="02040503050406030204" pitchFamily="18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Pr>
                                <m:e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kumimoji="1" lang="en-US" altLang="zh-CN" sz="2800" i="1"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d>
                            <m:dPr>
                              <m:ctrlPr>
                                <a:rPr kumimoji="1" lang="en-US" altLang="zh-CN" sz="2800" i="1">
                                  <a:latin typeface="Cambria Math" panose="02040503050406030204" pitchFamily="18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dPr>
                            <m:e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1−</m:t>
                              </m:r>
                              <m:r>
                                <a:rPr kumimoji="1" lang="en-US" altLang="zh-CN" sz="2800" i="1"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h</m:t>
                              </m:r>
                              <m:d>
                                <m:dPr>
                                  <m:ctrlPr>
                                    <a:rPr kumimoji="1" lang="en-US" altLang="zh-CN" sz="2800" i="1">
                                      <a:latin typeface="Cambria Math" panose="02040503050406030204" pitchFamily="18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zh-CN" sz="2800" i="1">
                                          <a:latin typeface="Cambria Math" panose="02040503050406030204" pitchFamily="18" charset="0"/>
                                          <a:ea typeface="SimSun" charset="-122"/>
                                          <a:cs typeface="SimSun" charset="-12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kumimoji="1" lang="en-US" altLang="zh-CN" sz="2800" i="1">
                                          <a:latin typeface="Cambria Math" charset="0"/>
                                          <a:ea typeface="SimSun" charset="-122"/>
                                          <a:cs typeface="SimSun" charset="-122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d>
                          <m:r>
                            <a:rPr kumimoji="1" lang="en-US" altLang="zh-CN" sz="2800" b="0" i="1" smtClean="0">
                              <a:latin typeface="Cambria Math" charset="0"/>
                              <a:ea typeface="SimSun" charset="-122"/>
                              <a:cs typeface="SimSun" charset="-122"/>
                            </a:rPr>
                            <m:t>+</m:t>
                          </m:r>
                          <m:r>
                            <a:rPr kumimoji="1" lang="en-US" altLang="zh-CN" sz="2800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𝜆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  <a:ea typeface="SimSun" charset="-122"/>
                                  <a:cs typeface="SimSun" charset="-122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𝑗</m:t>
                              </m:r>
                              <m:r>
                                <a:rPr kumimoji="1" lang="en-US" altLang="zh-CN" sz="2800" b="0" i="1" smtClean="0">
                                  <a:solidFill>
                                    <a:srgbClr val="FF0000"/>
                                  </a:solidFill>
                                  <a:latin typeface="Cambria Math" charset="0"/>
                                  <a:ea typeface="SimSun" charset="-122"/>
                                  <a:cs typeface="SimSun" charset="-122"/>
                                </a:rPr>
                                <m:t>=1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  <a:ea typeface="SimSun" charset="-122"/>
                                      <a:cs typeface="SimSun" charset="-122"/>
                                    </a:rPr>
                                  </m:ctrlPr>
                                </m:sSubSupPr>
                                <m:e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𝑊</m:t>
                                  </m:r>
                                </m:e>
                                <m:sub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kumimoji="1" lang="en-US" altLang="zh-CN" sz="2800" b="0" i="1" smtClean="0">
                                      <a:solidFill>
                                        <a:srgbClr val="FF0000"/>
                                      </a:solidFill>
                                      <a:latin typeface="Cambria Math" charset="0"/>
                                      <a:ea typeface="SimSun" charset="-122"/>
                                      <a:cs typeface="SimSun" charset="-122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nary>
                        </m:e>
                      </m:nary>
                    </m:oMath>
                  </m:oMathPara>
                </a14:m>
                <a:endParaRPr lang="zh-CN" altLang="en-US" sz="2800" dirty="0"/>
              </a:p>
            </p:txBody>
          </p:sp>
        </mc:Choice>
        <mc:Fallback xmlns="">
          <p:sp>
            <p:nvSpPr>
              <p:cNvPr id="11" name="矩形 10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74955" y="3504524"/>
                <a:ext cx="7575558" cy="1352678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文本框 11"/>
          <p:cNvSpPr txBox="1"/>
          <p:nvPr/>
        </p:nvSpPr>
        <p:spPr>
          <a:xfrm>
            <a:off x="8269357" y="49559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>
                <a:latin typeface="Cambria Math" charset="0"/>
                <a:ea typeface="Cambria Math" charset="0"/>
                <a:cs typeface="Cambria Math" charset="0"/>
              </a:rPr>
              <a:t>正则化项</a:t>
            </a:r>
            <a:endParaRPr kumimoji="1" lang="zh-CN" altLang="en-US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8200" y="5524058"/>
            <a:ext cx="9725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>
                <a:latin typeface="Cambria Math" charset="0"/>
                <a:ea typeface="Cambria Math" charset="0"/>
                <a:cs typeface="Cambria Math" charset="0"/>
              </a:rPr>
              <a:t>增加正则化项后，更新公式需要重新推导，请自行推导，可作为优化。</a:t>
            </a:r>
            <a:endParaRPr kumimoji="1" lang="en-US" altLang="zh-CN" sz="24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8199" y="6184505"/>
            <a:ext cx="5814392" cy="36933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注意</a:t>
            </a:r>
            <a:r>
              <a:rPr kumimoji="1" lang="zh-CN" altLang="en-US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：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实现正则化</a:t>
            </a:r>
            <a:r>
              <a:rPr kumimoji="1" lang="zh-CN" altLang="en-US" dirty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的同学</a:t>
            </a:r>
            <a:r>
              <a:rPr kumimoji="1" lang="zh-CN" altLang="en-US" dirty="0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，报告中需要</a:t>
            </a:r>
            <a:r>
              <a:rPr kumimoji="1" lang="zh-CN" altLang="en-US" smtClean="0">
                <a:solidFill>
                  <a:srgbClr val="FF0000"/>
                </a:solidFill>
                <a:latin typeface="Cambria Math" charset="0"/>
                <a:ea typeface="Cambria Math" charset="0"/>
                <a:cs typeface="Cambria Math" charset="0"/>
              </a:rPr>
              <a:t>附上推导过程</a:t>
            </a:r>
            <a:endParaRPr kumimoji="1" lang="en-US" altLang="zh-CN" dirty="0">
              <a:solidFill>
                <a:srgbClr val="FF0000"/>
              </a:solidFill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133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Cambria Math" charset="0"/>
                <a:ea typeface="Cambria Math" charset="0"/>
                <a:cs typeface="Cambria Math" charset="0"/>
              </a:rPr>
              <a:t>动态调整学习率</a:t>
            </a:r>
            <a:endParaRPr kumimoji="1" lang="zh-CN" alt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5341" y="1271078"/>
            <a:ext cx="3898459" cy="485986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87626" y="1682878"/>
            <a:ext cx="6096000" cy="165122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>
              <a:lnSpc>
                <a:spcPct val="110000"/>
              </a:lnSpc>
            </a:pPr>
            <a:r>
              <a:rPr kumimoji="1" lang="zh-CN" altLang="en-US" sz="3200" b="1" dirty="0">
                <a:latin typeface="SimSun" charset="-122"/>
                <a:ea typeface="SimSun" charset="-122"/>
                <a:cs typeface="SimSun" charset="-122"/>
              </a:rPr>
              <a:t>动态学习率</a:t>
            </a:r>
            <a:r>
              <a:rPr kumimoji="1" lang="zh-CN" altLang="en-US" sz="3200" dirty="0">
                <a:latin typeface="SimSun" charset="-122"/>
                <a:ea typeface="SimSun" charset="-122"/>
                <a:cs typeface="SimSun" charset="-122"/>
              </a:rPr>
              <a:t>：初始学习率较大，当梯度下降到接近最优值时，将学习率降低</a:t>
            </a:r>
            <a:endParaRPr kumimoji="1" lang="en-US" altLang="zh-CN" sz="3200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4327442" y="3740811"/>
            <a:ext cx="1720271" cy="2246843"/>
          </a:xfrm>
          <a:custGeom>
            <a:avLst/>
            <a:gdLst>
              <a:gd name="connsiteX0" fmla="*/ 0 w 1841679"/>
              <a:gd name="connsiteY0" fmla="*/ 128788 h 2704825"/>
              <a:gd name="connsiteX1" fmla="*/ 1107583 w 1841679"/>
              <a:gd name="connsiteY1" fmla="*/ 2704563 h 2704825"/>
              <a:gd name="connsiteX2" fmla="*/ 1841679 w 1841679"/>
              <a:gd name="connsiteY2" fmla="*/ 0 h 2704825"/>
              <a:gd name="connsiteX3" fmla="*/ 1841679 w 1841679"/>
              <a:gd name="connsiteY3" fmla="*/ 0 h 27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41679" h="2704825">
                <a:moveTo>
                  <a:pt x="0" y="128788"/>
                </a:moveTo>
                <a:cubicBezTo>
                  <a:pt x="400318" y="1427408"/>
                  <a:pt x="800637" y="2726028"/>
                  <a:pt x="1107583" y="2704563"/>
                </a:cubicBezTo>
                <a:cubicBezTo>
                  <a:pt x="1414529" y="2683098"/>
                  <a:pt x="1841679" y="0"/>
                  <a:pt x="1841679" y="0"/>
                </a:cubicBezTo>
                <a:lnTo>
                  <a:pt x="1841679" y="0"/>
                </a:lnTo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/>
          <p:cNvCxnSpPr/>
          <p:nvPr/>
        </p:nvCxnSpPr>
        <p:spPr>
          <a:xfrm>
            <a:off x="4427724" y="4159875"/>
            <a:ext cx="298822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 flipV="1">
            <a:off x="4724400" y="4159876"/>
            <a:ext cx="0" cy="811369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4729535" y="4956219"/>
            <a:ext cx="298822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 flipV="1">
            <a:off x="5028357" y="4956220"/>
            <a:ext cx="0" cy="684726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5038166" y="5640946"/>
            <a:ext cx="298822" cy="0"/>
          </a:xfrm>
          <a:prstGeom prst="line">
            <a:avLst/>
          </a:prstGeom>
          <a:ln w="28575"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 flipV="1">
            <a:off x="5327180" y="5645292"/>
            <a:ext cx="9808" cy="342144"/>
          </a:xfrm>
          <a:prstGeom prst="line">
            <a:avLst/>
          </a:prstGeom>
          <a:ln w="28575">
            <a:headEnd type="stealth" w="lg" len="lg"/>
            <a:tailEnd type="non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4440522" y="4159876"/>
            <a:ext cx="74705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 flipV="1">
            <a:off x="5187577" y="4159876"/>
            <a:ext cx="0" cy="169200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直接连接符 80"/>
          <p:cNvCxnSpPr/>
          <p:nvPr/>
        </p:nvCxnSpPr>
        <p:spPr>
          <a:xfrm>
            <a:off x="5187577" y="5857195"/>
            <a:ext cx="74705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/>
          <p:nvPr/>
        </p:nvCxnSpPr>
        <p:spPr>
          <a:xfrm flipV="1">
            <a:off x="5920731" y="4386470"/>
            <a:ext cx="0" cy="1470726"/>
          </a:xfrm>
          <a:prstGeom prst="line">
            <a:avLst/>
          </a:prstGeom>
          <a:ln w="28575">
            <a:solidFill>
              <a:srgbClr val="FF0000"/>
            </a:solidFill>
            <a:headEnd type="none"/>
            <a:tailEnd type="stealth" w="lg" len="lg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5" name="文本框 84"/>
          <p:cNvSpPr txBox="1"/>
          <p:nvPr/>
        </p:nvSpPr>
        <p:spPr>
          <a:xfrm>
            <a:off x="4785532" y="3806097"/>
            <a:ext cx="10118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rgbClr val="FF0000"/>
                </a:solidFill>
              </a:rPr>
              <a:t>Large η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4692088" y="4594300"/>
            <a:ext cx="990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accent2"/>
                </a:solidFill>
              </a:rPr>
              <a:t>Small</a:t>
            </a:r>
            <a:r>
              <a:rPr lang="en-US" altLang="zh-CN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chemeClr val="accent2"/>
                </a:solidFill>
              </a:rPr>
              <a:t>η</a:t>
            </a:r>
            <a:endParaRPr lang="zh-CN" alt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247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数据集介绍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1828799"/>
            <a:ext cx="7757252" cy="2212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训练集：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8000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验证集：自己划分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测试集：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2000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个样本，</a:t>
            </a:r>
            <a:r>
              <a:rPr kumimoji="1" lang="en-US" altLang="zh-CN" sz="3200" dirty="0" smtClean="0">
                <a:latin typeface="Cambria Math" charset="0"/>
                <a:ea typeface="Cambria Math" charset="0"/>
                <a:cs typeface="Cambria Math" charset="0"/>
              </a:rPr>
              <a:t>40</a:t>
            </a: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维度，二分类</a:t>
            </a:r>
            <a:endParaRPr kumimoji="1" lang="zh-CN" altLang="en-US" sz="3200" dirty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45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528" y="1690688"/>
            <a:ext cx="78613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969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任务布置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38200" y="1828799"/>
            <a:ext cx="10084812" cy="2951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必须实现梯度下降法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必须在给出的优化建议中任意选择一项实现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自己划分验证集（报告里说明是怎么分的）调整参数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  <a:p>
            <a:pPr marL="457200" indent="-457200">
              <a:lnSpc>
                <a:spcPct val="150000"/>
              </a:lnSpc>
              <a:buFont typeface="Arial" charset="0"/>
              <a:buChar char="•"/>
            </a:pPr>
            <a:r>
              <a:rPr kumimoji="1" lang="zh-CN" altLang="en-US" sz="3200" dirty="0" smtClean="0">
                <a:latin typeface="Cambria Math" charset="0"/>
                <a:ea typeface="Cambria Math" charset="0"/>
                <a:cs typeface="Cambria Math" charset="0"/>
              </a:rPr>
              <a:t>在测试集上预测，提交预测结果</a:t>
            </a:r>
            <a:endParaRPr kumimoji="1" lang="en-US" altLang="zh-CN" sz="3200" dirty="0" smtClean="0">
              <a:latin typeface="Cambria Math" charset="0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57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注意事项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27523"/>
            <a:ext cx="10473267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实验报告截止日期：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pPr>
              <a:lnSpc>
                <a:spcPct val="110000"/>
              </a:lnSpc>
            </a:pP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2017.11.22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 晚 </a:t>
            </a:r>
            <a:r>
              <a:rPr kumimoji="1" lang="en-US" altLang="zh-CN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23:59:59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zh-CN" altLang="en-US" sz="3200" b="1" dirty="0" smtClean="0">
                <a:solidFill>
                  <a:srgbClr val="FF0000"/>
                </a:solidFill>
                <a:latin typeface="SimSun" charset="-122"/>
                <a:ea typeface="Cambria Math" charset="0"/>
                <a:cs typeface="Cambria Math" charset="0"/>
              </a:rPr>
              <a:t>前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提交至 </a:t>
            </a:r>
            <a:r>
              <a:rPr kumimoji="1" lang="en-US" altLang="zh-CN" sz="3200" dirty="0" smtClean="0">
                <a:latin typeface="Times New Roman" charset="0"/>
                <a:ea typeface="Times New Roman" charset="0"/>
                <a:cs typeface="Times New Roman" charset="0"/>
              </a:rPr>
              <a:t>FTP</a:t>
            </a:r>
            <a:r>
              <a:rPr kumimoji="1" lang="zh-CN" altLang="en-US" sz="3200" dirty="0" smtClean="0">
                <a:latin typeface="SimSun" charset="-122"/>
                <a:ea typeface="Cambria Math" charset="0"/>
                <a:cs typeface="Cambria Math" charset="0"/>
              </a:rPr>
              <a:t> 文件夹</a:t>
            </a:r>
            <a:endParaRPr kumimoji="1" lang="en-US" altLang="zh-CN" sz="3200" dirty="0" smtClean="0">
              <a:latin typeface="SimSun" charset="-122"/>
              <a:ea typeface="Cambria Math" charset="0"/>
              <a:cs typeface="Cambria Math" charset="0"/>
            </a:endParaRPr>
          </a:p>
          <a:p>
            <a:r>
              <a:rPr kumimoji="1" lang="zh-CN" altLang="en-US" sz="3200" dirty="0" smtClean="0"/>
              <a:t>提交文件：</a:t>
            </a:r>
            <a:endParaRPr kumimoji="1" lang="en-US" altLang="zh-CN" sz="3200" dirty="0" smtClean="0"/>
          </a:p>
          <a:p>
            <a:pPr lvl="1"/>
            <a:r>
              <a:rPr kumimoji="1" lang="zh-CN" altLang="en-US" dirty="0" smtClean="0"/>
              <a:t>测试</a:t>
            </a:r>
            <a:r>
              <a:rPr kumimoji="1" lang="zh-CN" altLang="en-US" dirty="0"/>
              <a:t>集结果：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wangxiaoming.txt</a:t>
            </a:r>
            <a:r>
              <a:rPr kumimoji="1" lang="zh-CN" altLang="en-US" dirty="0"/>
              <a:t> 每一行对应的是测试样例的标签。</a:t>
            </a:r>
          </a:p>
          <a:p>
            <a:pPr lvl="1"/>
            <a:r>
              <a:rPr kumimoji="1" lang="zh-CN" altLang="en-US" dirty="0"/>
              <a:t>实验报告：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wangxiaoming.pdf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代码：</a:t>
            </a:r>
            <a:r>
              <a:rPr kumimoji="1" lang="en-US" altLang="zh-CN" dirty="0"/>
              <a:t>15******_</a:t>
            </a:r>
            <a:r>
              <a:rPr kumimoji="1" lang="en-US" altLang="zh-CN" dirty="0" err="1"/>
              <a:t>wangxiaoming.zip</a:t>
            </a:r>
            <a:r>
              <a:rPr kumimoji="1" lang="zh-CN" altLang="en-US" dirty="0"/>
              <a:t> 如果代码分成多个文件，最好写份</a:t>
            </a:r>
            <a:r>
              <a:rPr kumimoji="1" lang="en-US" altLang="zh-CN" dirty="0" smtClean="0"/>
              <a:t>readme</a:t>
            </a:r>
          </a:p>
          <a:p>
            <a:endParaRPr kumimoji="1" lang="zh-CN" altLang="en-US" dirty="0"/>
          </a:p>
          <a:p>
            <a:pPr>
              <a:lnSpc>
                <a:spcPct val="110000"/>
              </a:lnSpc>
            </a:pPr>
            <a:endParaRPr kumimoji="1" lang="en-US" altLang="zh-CN" sz="3200" dirty="0">
              <a:latin typeface="SimSun" charset="-122"/>
              <a:ea typeface="Cambria Math" charset="0"/>
              <a:cs typeface="Cambria Math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伪代码正例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259" y="1690688"/>
            <a:ext cx="6461088" cy="4617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40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实验结果</a:t>
            </a: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740024"/>
            <a:ext cx="5973566" cy="27463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348" y="708916"/>
            <a:ext cx="4302452" cy="558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898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前次实验的问题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思考题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8100" y="1825625"/>
            <a:ext cx="7583042" cy="218382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907" y="4820158"/>
            <a:ext cx="56007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276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基础概念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软分类模型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概率模型，对每个分类求概率后取概率最大的分类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</a:t>
            </a:r>
            <a:r>
              <a:rPr kumimoji="1" lang="zh-CN" altLang="en-US" dirty="0">
                <a:latin typeface="SimSun" charset="-122"/>
                <a:ea typeface="SimSun" charset="-122"/>
                <a:cs typeface="SimSun" charset="-122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NB</a:t>
            </a: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硬分类模型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非概率模型，由决策函数决定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如决策树，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PLA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逻辑回归（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Regression</a:t>
            </a:r>
            <a:r>
              <a:rPr kumimoji="1"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属于软分类算法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通过计算数据权重，根据权重了解预测目标的可能性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814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</p:spPr>
            <p:txBody>
              <a:bodyPr>
                <a:normAutofit lnSpcReduction="10000"/>
              </a:bodyPr>
              <a:lstStyle/>
              <a:p>
                <a:pPr>
                  <a:lnSpc>
                    <a:spcPct val="110000"/>
                  </a:lnSpc>
                </a:pPr>
                <a:r>
                  <a:rPr kumimoji="1" lang="zh-CN" altLang="en-US" b="1" dirty="0" smtClean="0">
                    <a:solidFill>
                      <a:srgbClr val="FF0000"/>
                    </a:solidFill>
                    <a:latin typeface="SimSun" charset="-122"/>
                    <a:ea typeface="SimSun" charset="-122"/>
                    <a:cs typeface="SimSun" charset="-122"/>
                  </a:rPr>
                  <a:t>理论推导（非常重要！）</a:t>
                </a:r>
                <a:endParaRPr kumimoji="1" lang="en-US" altLang="zh-CN" b="1" dirty="0" smtClean="0">
                  <a:solidFill>
                    <a:srgbClr val="FF0000"/>
                  </a:solidFill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对于一个软分类问题，目标函数定义如下：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𝑓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𝑃</m:t>
                    </m:r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𝑙𝑎𝑏𝑒𝑙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|</m:t>
                        </m:r>
                        <m:r>
                          <a:rPr kumimoji="1" lang="en-US" altLang="zh-CN" b="0" i="1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𝑥</m:t>
                        </m:r>
                      </m:e>
                    </m:d>
                    <m:r>
                      <a:rPr kumimoji="1" lang="en-US" altLang="zh-CN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∈</m:t>
                    </m:r>
                    <m:r>
                      <a:rPr kumimoji="1" lang="en-US" altLang="zh-CN" b="0" i="1" smtClean="0">
                        <a:latin typeface="Cambria Math" charset="0"/>
                        <a:ea typeface="SimSun" charset="-122"/>
                        <a:cs typeface="SimSun" charset="-122"/>
                      </a:rPr>
                      <m:t>[0,1]</m:t>
                    </m:r>
                  </m:oMath>
                </a14:m>
                <a:endParaRPr kumimoji="1" lang="en-US" altLang="zh-CN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即在给定特征向量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x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的情况下，属于 </a:t>
                </a:r>
                <a:r>
                  <a:rPr kumimoji="1" lang="en-US" altLang="zh-CN" i="1" dirty="0" smtClean="0">
                    <a:latin typeface="Calisto MT" charset="0"/>
                    <a:ea typeface="Calisto MT" charset="0"/>
                    <a:cs typeface="Calisto MT" charset="0"/>
                  </a:rPr>
                  <a:t>label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类的可能性多大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特征向量的每一个维度，都会对结果产生影响，那么与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一样，可以模拟一个带权重的分数：</a:t>
                </a: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𝑠</m:t>
                    </m:r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kumimoji="1" lang="is-IS" altLang="zh-CN" b="0" i="1" dirty="0" smtClean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𝑡</m:t>
                        </m:r>
                        <m:r>
                          <a:rPr kumimoji="1" lang="en-US" altLang="zh-CN" b="0" i="1" dirty="0" smtClean="0">
                            <a:solidFill>
                              <a:srgbClr val="FF0000"/>
                            </a:solidFill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=0</m:t>
                        </m:r>
                      </m:sub>
                      <m:sup>
                        <m:r>
                          <a:rPr kumimoji="1" lang="en-US" altLang="zh-CN" b="0" i="1" dirty="0" smtClean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𝑑</m:t>
                        </m:r>
                      </m:sup>
                      <m:e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𝑤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kumimoji="1" lang="en-US" altLang="zh-CN" b="0" i="1" dirty="0" smtClean="0">
                                <a:latin typeface="Cambria Math" panose="02040503050406030204" pitchFamily="18" charset="0"/>
                                <a:ea typeface="SimSun" charset="-122"/>
                                <a:cs typeface="SimSun" charset="-122"/>
                              </a:rPr>
                            </m:ctrlPr>
                          </m:sSubPr>
                          <m:e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CN" b="0" i="1" dirty="0" smtClean="0">
                                <a:latin typeface="Cambria Math" charset="0"/>
                                <a:ea typeface="SimSun" charset="-122"/>
                                <a:cs typeface="SimSun" charset="-122"/>
                              </a:rPr>
                              <m:t>𝑖</m:t>
                            </m:r>
                          </m:sub>
                        </m:sSub>
                      </m:e>
                    </m:nary>
                    <m:r>
                      <a:rPr kumimoji="1" lang="en-US" altLang="zh-CN" i="1" dirty="0">
                        <a:latin typeface="Cambria Math" charset="0"/>
                        <a:ea typeface="SimSun" charset="-122"/>
                        <a:cs typeface="SimSun" charset="-122"/>
                      </a:rPr>
                      <m:t>=</m:t>
                    </m:r>
                    <m:sSup>
                      <m:sSupPr>
                        <m:ctrlPr>
                          <a:rPr kumimoji="1" lang="en-US" altLang="zh-CN" i="1" dirty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sSupPr>
                      <m:e>
                        <m:r>
                          <a:rPr kumimoji="1" lang="en-US" altLang="zh-CN" b="1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𝒘</m:t>
                        </m:r>
                      </m:e>
                      <m:sup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𝑇</m:t>
                        </m:r>
                      </m:sup>
                    </m:sSup>
                    <m:r>
                      <a:rPr kumimoji="1" lang="en-US" altLang="zh-CN" b="1" i="1" dirty="0">
                        <a:latin typeface="Cambria Math" charset="0"/>
                        <a:ea typeface="SimSun" charset="-122"/>
                        <a:cs typeface="SimSun" charset="-122"/>
                      </a:rPr>
                      <m:t>𝒙</m:t>
                    </m:r>
                  </m:oMath>
                </a14:m>
                <a:endParaRPr kumimoji="1" lang="en-US" altLang="zh-CN" b="1" i="1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这里为什么</a:t>
                </a:r>
                <a:r>
                  <a:rPr kumimoji="1" lang="zh-CN" altLang="en-US" dirty="0">
                    <a:latin typeface="SimSun" charset="-122"/>
                    <a:ea typeface="SimSun" charset="-122"/>
                    <a:cs typeface="SimSun" charset="-122"/>
                  </a:rPr>
                  <a:t>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t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从</a:t>
                </a:r>
                <a:r>
                  <a:rPr kumimoji="1" lang="en-US" altLang="zh-CN" dirty="0" smtClean="0">
                    <a:latin typeface="SimSun" charset="-122"/>
                    <a:ea typeface="SimSun" charset="-122"/>
                    <a:cs typeface="SimSun" charset="-122"/>
                  </a:rPr>
                  <a:t>0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开始，以及为何把 </a:t>
                </a:r>
                <a:r>
                  <a:rPr kumimoji="1" lang="en-US" altLang="zh-CN" i="1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s</a:t>
                </a:r>
                <a:r>
                  <a:rPr kumimoji="1" lang="zh-CN" altLang="en-US" dirty="0" smtClean="0">
                    <a:latin typeface="SimSun" charset="-122"/>
                    <a:ea typeface="SimSun" charset="-122"/>
                    <a:cs typeface="SimSun" charset="-122"/>
                  </a:rPr>
                  <a:t> 这样表示就不再细讲了，有问题的参照 </a:t>
                </a:r>
                <a:r>
                  <a:rPr kumimoji="1" lang="en-US" altLang="zh-CN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PLA</a:t>
                </a:r>
              </a:p>
              <a:p>
                <a:pPr lvl="1">
                  <a:lnSpc>
                    <a:spcPct val="110000"/>
                  </a:lnSpc>
                </a:pP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表达式中的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表示第 </a:t>
                </a:r>
                <a:r>
                  <a:rPr kumimoji="1" lang="en-US" altLang="zh-CN" i="1" dirty="0" err="1" smtClean="0">
                    <a:latin typeface="Times New Roman" charset="0"/>
                    <a:ea typeface="Times New Roman" charset="0"/>
                    <a:cs typeface="Times New Roman" charset="0"/>
                  </a:rPr>
                  <a:t>i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维特征的权重，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i="1" dirty="0">
                            <a:latin typeface="Cambria Math" panose="02040503050406030204" pitchFamily="18" charset="0"/>
                            <a:ea typeface="SimSun" charset="-122"/>
                            <a:cs typeface="SimSun" charset="-122"/>
                          </a:rPr>
                        </m:ctrlPr>
                      </m:sSubPr>
                      <m:e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𝑤</m:t>
                        </m:r>
                      </m:e>
                      <m:sub>
                        <m:r>
                          <a:rPr kumimoji="1" lang="en-US" altLang="zh-CN" i="1" dirty="0">
                            <a:latin typeface="Cambria Math" charset="0"/>
                            <a:ea typeface="SimSun" charset="-122"/>
                            <a:cs typeface="SimSun" charset="-122"/>
                          </a:rPr>
                          <m:t>𝑖</m:t>
                        </m:r>
                      </m:sub>
                    </m:sSub>
                    <m:r>
                      <a:rPr kumimoji="1" lang="en-US" altLang="zh-CN" b="0" i="1" dirty="0" smtClean="0">
                        <a:latin typeface="Cambria Math" charset="0"/>
                        <a:ea typeface="SimSun" charset="-122"/>
                        <a:cs typeface="SimSun" charset="-122"/>
                      </a:rPr>
                      <m:t>&gt;0</m:t>
                    </m:r>
                  </m:oMath>
                </a14:m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 表示该特征对</a:t>
                </a:r>
                <a:r>
                  <a:rPr kumimoji="1" lang="zh-CN" altLang="en-US" b="1" dirty="0" smtClean="0">
                    <a:solidFill>
                      <a:srgbClr val="FF0000"/>
                    </a:solidFill>
                    <a:latin typeface="Times New Roman" charset="0"/>
                    <a:ea typeface="Times New Roman" charset="0"/>
                    <a:cs typeface="Times New Roman" charset="0"/>
                  </a:rPr>
                  <a:t>正类别</a:t>
                </a:r>
                <a:r>
                  <a:rPr kumimoji="1" lang="zh-CN" altLang="en-US" dirty="0" smtClean="0">
                    <a:latin typeface="Times New Roman" charset="0"/>
                    <a:ea typeface="Times New Roman" charset="0"/>
                    <a:cs typeface="Times New Roman" charset="0"/>
                  </a:rPr>
                  <a:t>有正面影响，且值越大，正面影响越大，反之亦然</a:t>
                </a:r>
                <a:endParaRPr kumimoji="1" lang="en-US" altLang="zh-CN" dirty="0">
                  <a:latin typeface="Times New Roman" charset="0"/>
                  <a:ea typeface="Times New Roman" charset="0"/>
                  <a:cs typeface="Times New Roman" charset="0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en-US" altLang="zh-CN" dirty="0" smtClean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>
                  <a:lnSpc>
                    <a:spcPct val="110000"/>
                  </a:lnSpc>
                </a:pPr>
                <a:endParaRPr kumimoji="1" lang="en-US" altLang="zh-CN" dirty="0">
                  <a:latin typeface="SimSun" charset="-122"/>
                  <a:ea typeface="SimSun" charset="-122"/>
                  <a:cs typeface="SimSun" charset="-122"/>
                </a:endParaRPr>
              </a:p>
              <a:p>
                <a:pPr lvl="1">
                  <a:lnSpc>
                    <a:spcPct val="110000"/>
                  </a:lnSpc>
                </a:pPr>
                <a:endParaRPr kumimoji="1" lang="zh-CN" altLang="en-US" dirty="0">
                  <a:latin typeface="SimSun" charset="-122"/>
                  <a:ea typeface="SimSun" charset="-122"/>
                  <a:cs typeface="SimSun" charset="-122"/>
                </a:endParaRPr>
              </a:p>
            </p:txBody>
          </p:sp>
        </mc:Choice>
        <mc:Fallback xmlns="">
          <p:sp>
            <p:nvSpPr>
              <p:cNvPr id="3" name="内容占位符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17834"/>
                <a:ext cx="10515600" cy="5239820"/>
              </a:xfrm>
              <a:blipFill rotWithShape="0">
                <a:blip r:embed="rId2"/>
                <a:stretch>
                  <a:fillRect l="-1043" t="-1281" r="-232" b="-4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002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92271"/>
            <a:ext cx="10515600" cy="1325563"/>
          </a:xfrm>
        </p:spPr>
        <p:txBody>
          <a:bodyPr/>
          <a:lstStyle/>
          <a:p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逻辑回归</a:t>
            </a: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7834"/>
            <a:ext cx="10515600" cy="52398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理论推导（非常重要！）</a:t>
            </a:r>
            <a:endParaRPr kumimoji="1" lang="en-US" altLang="zh-CN" b="1" dirty="0" smtClean="0">
              <a:solidFill>
                <a:srgbClr val="FF0000"/>
              </a:solidFill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既然对于软分类来说，要算出属于每个分类的概率，而我们之前所学习过的模型均属于硬分类模型，即结果非此即彼，无法知道相关概率，所以需要一个</a:t>
            </a:r>
            <a:r>
              <a:rPr kumimoji="1" lang="zh-CN" altLang="en-US" b="1" dirty="0" smtClean="0">
                <a:latin typeface="SimSun" charset="-122"/>
                <a:ea typeface="SimSun" charset="-122"/>
                <a:cs typeface="SimSun" charset="-122"/>
              </a:rPr>
              <a:t>新的决策函数</a:t>
            </a:r>
            <a:endParaRPr kumimoji="1" lang="en-US" altLang="zh-CN" b="1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利用</a:t>
            </a:r>
            <a:r>
              <a:rPr kumimoji="1" lang="zh-CN" altLang="en-US" b="1" dirty="0" smtClean="0">
                <a:solidFill>
                  <a:srgbClr val="FF0000"/>
                </a:solidFill>
                <a:latin typeface="SimSun" charset="-122"/>
                <a:ea typeface="SimSun" charset="-122"/>
                <a:cs typeface="SimSun" charset="-122"/>
              </a:rPr>
              <a:t>某种函数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将加权分数映射到另一个更合理的数据空间，使加权分数的大小能够反映概率的大小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在逻辑回归里使用的是：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logistic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（</a:t>
            </a:r>
            <a:r>
              <a:rPr kumimoji="1" lang="en-US" altLang="zh-CN" i="1" dirty="0" smtClean="0">
                <a:latin typeface="Times New Roman" charset="0"/>
                <a:ea typeface="Times New Roman" charset="0"/>
                <a:cs typeface="Times New Roman" charset="0"/>
              </a:rPr>
              <a:t>sigmoid</a:t>
            </a:r>
            <a:r>
              <a:rPr kumimoji="1" lang="zh-CN" altLang="en-US" dirty="0" smtClean="0">
                <a:latin typeface="SimSun" charset="-122"/>
                <a:ea typeface="SimSun" charset="-122"/>
                <a:cs typeface="SimSun" charset="-122"/>
              </a:rPr>
              <a:t>）函数</a:t>
            </a:r>
            <a:endParaRPr kumimoji="1" lang="en-US" altLang="zh-CN" dirty="0" smtClean="0">
              <a:latin typeface="SimSun" charset="-122"/>
              <a:ea typeface="SimSun" charset="-122"/>
              <a:cs typeface="SimSun" charset="-122"/>
            </a:endParaRPr>
          </a:p>
          <a:p>
            <a:pPr>
              <a:lnSpc>
                <a:spcPct val="110000"/>
              </a:lnSpc>
            </a:pPr>
            <a:endParaRPr kumimoji="1" lang="en-US" altLang="zh-CN" dirty="0">
              <a:latin typeface="SimSun" charset="-122"/>
              <a:ea typeface="SimSun" charset="-122"/>
              <a:cs typeface="SimSun" charset="-122"/>
            </a:endParaRPr>
          </a:p>
          <a:p>
            <a:pPr lvl="1">
              <a:lnSpc>
                <a:spcPct val="110000"/>
              </a:lnSpc>
            </a:pPr>
            <a:endParaRPr kumimoji="1" lang="zh-CN" altLang="en-US" dirty="0">
              <a:latin typeface="SimSun" charset="-122"/>
              <a:ea typeface="SimSun" charset="-122"/>
              <a:cs typeface="SimSun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4849" y="4771624"/>
            <a:ext cx="5206507" cy="1420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77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1404</TotalTime>
  <Words>1102</Words>
  <Application>Microsoft Office PowerPoint</Application>
  <PresentationFormat>宽屏</PresentationFormat>
  <Paragraphs>256</Paragraphs>
  <Slides>31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38" baseType="lpstr">
      <vt:lpstr>DengXian</vt:lpstr>
      <vt:lpstr>SimSun</vt:lpstr>
      <vt:lpstr>Arial</vt:lpstr>
      <vt:lpstr>Calisto MT</vt:lpstr>
      <vt:lpstr>Cambria Math</vt:lpstr>
      <vt:lpstr>Times New Roman</vt:lpstr>
      <vt:lpstr>Office 主题</vt:lpstr>
      <vt:lpstr>Logistic Regression Model</vt:lpstr>
      <vt:lpstr>前次实验的问题</vt:lpstr>
      <vt:lpstr>前次实验的问题</vt:lpstr>
      <vt:lpstr>前次实验的问题</vt:lpstr>
      <vt:lpstr>前次实验的问题</vt:lpstr>
      <vt:lpstr>前次实验的问题</vt:lpstr>
      <vt:lpstr>基础概念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逻辑回归</vt:lpstr>
      <vt:lpstr>梯度下降</vt:lpstr>
      <vt:lpstr>梯度下降</vt:lpstr>
      <vt:lpstr>梯度下降</vt:lpstr>
      <vt:lpstr>例子讲解</vt:lpstr>
      <vt:lpstr>例子讲解</vt:lpstr>
      <vt:lpstr>例子讲解</vt:lpstr>
      <vt:lpstr>优化思路（参考）</vt:lpstr>
      <vt:lpstr>随机梯度下降</vt:lpstr>
      <vt:lpstr>向量化运算(python)</vt:lpstr>
      <vt:lpstr>正则化</vt:lpstr>
      <vt:lpstr>正则化</vt:lpstr>
      <vt:lpstr>动态调整学习率</vt:lpstr>
      <vt:lpstr>数据集介绍</vt:lpstr>
      <vt:lpstr>任务布置</vt:lpstr>
      <vt:lpstr>注意事项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Logistic Regression Model</dc:title>
  <dc:creator>XH Chen</dc:creator>
  <cp:lastModifiedBy>景韬</cp:lastModifiedBy>
  <cp:revision>97</cp:revision>
  <dcterms:created xsi:type="dcterms:W3CDTF">2017-11-07T12:41:36Z</dcterms:created>
  <dcterms:modified xsi:type="dcterms:W3CDTF">2017-11-22T05:37:07Z</dcterms:modified>
</cp:coreProperties>
</file>

<file path=docProps/thumbnail.jpeg>
</file>